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99" r:id="rId5"/>
    <p:sldId id="403" r:id="rId6"/>
    <p:sldId id="372" r:id="rId7"/>
    <p:sldId id="389" r:id="rId8"/>
    <p:sldId id="390" r:id="rId9"/>
    <p:sldId id="400" r:id="rId10"/>
    <p:sldId id="391" r:id="rId11"/>
    <p:sldId id="300" r:id="rId12"/>
    <p:sldId id="387" r:id="rId13"/>
    <p:sldId id="385" r:id="rId14"/>
    <p:sldId id="415" r:id="rId15"/>
    <p:sldId id="401" r:id="rId16"/>
    <p:sldId id="382" r:id="rId17"/>
    <p:sldId id="406" r:id="rId18"/>
    <p:sldId id="383" r:id="rId19"/>
    <p:sldId id="414" r:id="rId20"/>
    <p:sldId id="384" r:id="rId21"/>
    <p:sldId id="394" r:id="rId22"/>
    <p:sldId id="393" r:id="rId23"/>
    <p:sldId id="412" r:id="rId24"/>
    <p:sldId id="410" r:id="rId25"/>
    <p:sldId id="407" r:id="rId26"/>
    <p:sldId id="413" r:id="rId27"/>
    <p:sldId id="408" r:id="rId28"/>
    <p:sldId id="411" r:id="rId29"/>
    <p:sldId id="395" r:id="rId30"/>
    <p:sldId id="396" r:id="rId31"/>
    <p:sldId id="397" r:id="rId32"/>
    <p:sldId id="398" r:id="rId33"/>
    <p:sldId id="404" r:id="rId34"/>
    <p:sldId id="416" r:id="rId35"/>
    <p:sldId id="417" r:id="rId36"/>
    <p:sldId id="405" r:id="rId37"/>
    <p:sldId id="418" r:id="rId38"/>
    <p:sldId id="419" r:id="rId39"/>
    <p:sldId id="420" r:id="rId40"/>
    <p:sldId id="428" r:id="rId41"/>
    <p:sldId id="429" r:id="rId42"/>
    <p:sldId id="43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259" r:id="rId5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94660"/>
  </p:normalViewPr>
  <p:slideViewPr>
    <p:cSldViewPr>
      <p:cViewPr>
        <p:scale>
          <a:sx n="75" d="100"/>
          <a:sy n="75" d="100"/>
        </p:scale>
        <p:origin x="1008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07098-A8DF-4714-B43F-DC882CB72C38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57D0A-305D-4A35-A608-B814A0BEDBC9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CA72D-36E4-4393-9507-9CBDA1AC8F50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88108-AC2B-469D-8E1A-8A1FC91F787D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0D9B-B10A-4C2F-90C1-683BF0DFEB41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4A544-6A6F-467F-AC6F-55FD44753437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0763A-51CB-4C09-97C6-6FDA1E354680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2BCFE-7F07-4DEB-84D0-B6E069D09AB4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34F85-C7AC-44D9-8041-DCE5F1910771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9C1E6-5858-412D-B164-0E5729C1B013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5984F-4687-4822-B90B-D2F0C053EC34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1BFA6-010D-431C-B551-A9D369DB37A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EB407-0560-4B40-983D-A7D236E18EC5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0B0A2-27E0-4485-9168-8AA570A8DAFC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07EA0-14F2-420C-A475-0D18AFDA93B1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3AE74-2F99-4987-987A-6C3EA8F2668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A1DD5-A17C-48EA-9412-EA98D6409207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E848E-D45A-49C9-AF07-E8D1D5BE3B06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02456-19D9-42BE-A6A4-31B0B2C0CD52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FF93D-3571-4F94-83EE-E5D41E95C87B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A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F835A-66CB-4758-9200-7B9C84F9639E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E2403-F942-4042-B87D-191FA9AEC4FC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E20E43-3D58-4660-B8C5-0C3B8220668E}" type="datetimeFigureOut">
              <a:rPr lang="fr-FR"/>
              <a:pPr>
                <a:defRPr/>
              </a:pPr>
              <a:t>04/07/2020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19B76BF-C9E2-4657-92CA-F0808A608D01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3373438"/>
            <a:ext cx="7772400" cy="1012825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Docker for Java developers</a:t>
            </a:r>
            <a:endParaRPr lang="fr-CA" sz="3800" dirty="0">
              <a:solidFill>
                <a:schemeClr val="bg1"/>
              </a:solidFill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5715000" y="6091237"/>
            <a:ext cx="3124200" cy="614363"/>
          </a:xfrm>
        </p:spPr>
        <p:txBody>
          <a:bodyPr/>
          <a:lstStyle/>
          <a:p>
            <a:r>
              <a:rPr lang="fr-CA" sz="2600" dirty="0">
                <a:solidFill>
                  <a:schemeClr val="bg1"/>
                </a:solidFill>
              </a:rPr>
              <a:t>Dima Ionut Daniel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Architecture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3505200"/>
          </a:xfrm>
        </p:spPr>
        <p:txBody>
          <a:bodyPr/>
          <a:lstStyle/>
          <a:p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image: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The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image is a template that consists of OS(</a:t>
            </a:r>
            <a:r>
              <a:rPr lang="en-US" sz="1200" dirty="0" err="1">
                <a:solidFill>
                  <a:srgbClr val="3C5790"/>
                </a:solidFill>
              </a:rPr>
              <a:t>Ubuntu,etc</a:t>
            </a:r>
            <a:r>
              <a:rPr lang="en-US" sz="1200" dirty="0">
                <a:solidFill>
                  <a:srgbClr val="3C5790"/>
                </a:solidFill>
              </a:rPr>
              <a:t>) and applications installed on it.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A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base image is the building block of a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container from where container is created</a:t>
            </a:r>
            <a:r>
              <a:rPr lang="ro-RO" sz="1200" dirty="0">
                <a:solidFill>
                  <a:srgbClr val="3C5790"/>
                </a:solidFill>
              </a:rPr>
              <a:t>.</a:t>
            </a:r>
            <a:endParaRPr lang="en-US" sz="1200" dirty="0">
              <a:solidFill>
                <a:srgbClr val="3C5790"/>
              </a:solidFill>
            </a:endParaRPr>
          </a:p>
          <a:p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registry:</a:t>
            </a:r>
          </a:p>
          <a:p>
            <a:pPr lvl="1"/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registry is a repository for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images.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It can be public(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hub) or private.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The public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registry has a vast collection of official and user created images.</a:t>
            </a:r>
          </a:p>
          <a:p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container: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A container contains the execution environment for applications.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Each container has its own user space, network, security settings associated with it.</a:t>
            </a:r>
            <a:endParaRPr lang="en-US" sz="1200" b="1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ro-RO" dirty="0">
                <a:solidFill>
                  <a:schemeClr val="bg1"/>
                </a:solidFill>
              </a:rPr>
              <a:t>Features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8288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Portable Deployments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as containers are portable, the applications can be bundled into a single unit and can be deployed to various environments without making any changes to the container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Scale and deploy with ease:</a:t>
            </a:r>
          </a:p>
          <a:p>
            <a:pPr lvl="1"/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containers can virtually run on any Linux system. 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Containers can be deployed on cloud environments, desktops, on premise datacenters, physical servers and so on.</a:t>
            </a:r>
            <a:endParaRPr lang="ro-RO" sz="1200" dirty="0">
              <a:solidFill>
                <a:srgbClr val="3C5790"/>
              </a:solidFill>
            </a:endParaRPr>
          </a:p>
          <a:p>
            <a:r>
              <a:rPr lang="en-US" sz="1400" b="1" dirty="0">
                <a:solidFill>
                  <a:srgbClr val="3C5790"/>
                </a:solidFill>
              </a:rPr>
              <a:t>Fast application delivery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deploy the applications to production environments really fast.</a:t>
            </a:r>
            <a:endParaRPr lang="ro-RO" sz="1200" dirty="0">
              <a:solidFill>
                <a:srgbClr val="3C579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962400"/>
            <a:ext cx="618204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ro-RO" dirty="0">
                <a:solidFill>
                  <a:schemeClr val="bg1"/>
                </a:solidFill>
              </a:rPr>
              <a:t>Features (cont.)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1200"/>
            <a:ext cx="70870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contenu 4"/>
          <p:cNvSpPr>
            <a:spLocks noGrp="1"/>
          </p:cNvSpPr>
          <p:nvPr>
            <p:ph idx="1"/>
          </p:nvPr>
        </p:nvSpPr>
        <p:spPr>
          <a:xfrm>
            <a:off x="304800" y="5867400"/>
            <a:ext cx="8686800" cy="533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Images can be searched from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client and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hub web </a:t>
            </a:r>
            <a:r>
              <a:rPr lang="en-US" sz="1400" dirty="0" err="1">
                <a:solidFill>
                  <a:srgbClr val="3C5790"/>
                </a:solidFill>
              </a:rPr>
              <a:t>ui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  <a:endParaRPr lang="ro-RO" sz="12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Concepts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Docker image</a:t>
            </a:r>
            <a:r>
              <a:rPr lang="en-US" sz="1400" dirty="0">
                <a:solidFill>
                  <a:srgbClr val="3C5790"/>
                </a:solidFill>
              </a:rPr>
              <a:t> – representation of a docker container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Docker Container</a:t>
            </a:r>
            <a:r>
              <a:rPr lang="en-US" sz="1400" dirty="0">
                <a:solidFill>
                  <a:srgbClr val="3C5790"/>
                </a:solidFill>
              </a:rPr>
              <a:t> – the standard runtime of Docker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Docker Engine</a:t>
            </a:r>
            <a:r>
              <a:rPr lang="en-US" sz="1400" dirty="0">
                <a:solidFill>
                  <a:srgbClr val="3C5790"/>
                </a:solidFill>
              </a:rPr>
              <a:t> – it manages Docker, CRUD operations with Docker Containers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Docker Daemon</a:t>
            </a:r>
            <a:r>
              <a:rPr lang="en-US" sz="1400" dirty="0">
                <a:solidFill>
                  <a:srgbClr val="3C5790"/>
                </a:solidFill>
              </a:rPr>
              <a:t> - listens for Docker API requests and manages Docker objects such as images, containers, networks and volumes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Docker Client</a:t>
            </a:r>
            <a:r>
              <a:rPr lang="en-US" sz="1400" dirty="0">
                <a:solidFill>
                  <a:srgbClr val="3C5790"/>
                </a:solidFill>
              </a:rPr>
              <a:t> is the primary way that many Docker users interact with Docker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Concepts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A </a:t>
            </a:r>
            <a:r>
              <a:rPr lang="en-US" sz="1400" b="1" dirty="0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b="1" dirty="0">
                <a:solidFill>
                  <a:srgbClr val="3C5790"/>
                </a:solidFill>
              </a:rPr>
              <a:t>registry</a:t>
            </a:r>
            <a:r>
              <a:rPr lang="en-US" sz="1400" dirty="0">
                <a:solidFill>
                  <a:srgbClr val="3C5790"/>
                </a:solidFill>
              </a:rPr>
              <a:t> stores Docker images. Docker Hub is a public registry that anyone can use, and Docker is configured to look for images on Docker Hub by default.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b="1" dirty="0">
                <a:solidFill>
                  <a:srgbClr val="3C5790"/>
                </a:solidFill>
              </a:rPr>
              <a:t>objects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images</a:t>
            </a:r>
            <a:r>
              <a:rPr lang="en-US" sz="1400" dirty="0">
                <a:solidFill>
                  <a:srgbClr val="3C5790"/>
                </a:solidFill>
              </a:rPr>
              <a:t> - read-only template with instructions for creating a Docker container.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containers</a:t>
            </a:r>
            <a:r>
              <a:rPr lang="en-US" sz="1400" dirty="0">
                <a:solidFill>
                  <a:srgbClr val="3C5790"/>
                </a:solidFill>
              </a:rPr>
              <a:t> - runnable instance of an image, CRUD operations using Docker API,CLI.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services</a:t>
            </a:r>
            <a:r>
              <a:rPr lang="en-US" sz="1400" dirty="0">
                <a:solidFill>
                  <a:srgbClr val="3C5790"/>
                </a:solidFill>
              </a:rPr>
              <a:t> - allow to scale containers across multiple Docker daemons, which all work together as a swarm with multiple managers and workers</a:t>
            </a:r>
          </a:p>
        </p:txBody>
      </p:sp>
    </p:spTree>
    <p:extLst>
      <p:ext uri="{BB962C8B-B14F-4D97-AF65-F5344CB8AC3E}">
        <p14:creationId xmlns:p14="http://schemas.microsoft.com/office/powerpoint/2010/main" val="311570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platform can be used by developers and system administrators for developing and shipping applications to different environments.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A developer can install and configure an application in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container, pass it on to an ops person and he can deploy it on to any server running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A container is started from an image, which may be locally created, cached locally, or downloaded from a registry. 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Inc operates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Hub public registry, which hosts official repositories for a variety of operating systems, middleware and databases.</a:t>
            </a:r>
          </a:p>
        </p:txBody>
      </p:sp>
    </p:spTree>
    <p:extLst>
      <p:ext uri="{BB962C8B-B14F-4D97-AF65-F5344CB8AC3E}">
        <p14:creationId xmlns:p14="http://schemas.microsoft.com/office/powerpoint/2010/main" val="369241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There are two ways to create application packages for containers </a:t>
            </a:r>
            <a:r>
              <a:rPr lang="en-US" sz="1400" b="1" dirty="0">
                <a:solidFill>
                  <a:srgbClr val="3C5790"/>
                </a:solidFill>
              </a:rPr>
              <a:t>Manual</a:t>
            </a:r>
            <a:r>
              <a:rPr lang="en-US" sz="1400" dirty="0">
                <a:solidFill>
                  <a:srgbClr val="3C5790"/>
                </a:solidFill>
              </a:rPr>
              <a:t> and </a:t>
            </a:r>
            <a:r>
              <a:rPr lang="en-US" sz="1400" b="1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  <a:endParaRPr lang="ro-RO" sz="1400" dirty="0">
              <a:solidFill>
                <a:srgbClr val="3C5790"/>
              </a:solidFill>
            </a:endParaRPr>
          </a:p>
          <a:p>
            <a:r>
              <a:rPr lang="en-US" sz="1400" b="1" dirty="0">
                <a:solidFill>
                  <a:srgbClr val="3C5790"/>
                </a:solidFill>
              </a:rPr>
              <a:t>Manual builds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It starts by launching a container with a base operating system image.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Normal process for installation of an application on the operating system is performed and once the application is installed.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The container can be exported to a tar file or can be pushed to a registry like </a:t>
            </a:r>
            <a:r>
              <a:rPr lang="en-US" sz="1200" dirty="0" err="1">
                <a:solidFill>
                  <a:srgbClr val="3C5790"/>
                </a:solidFill>
              </a:rPr>
              <a:t>Docker</a:t>
            </a:r>
            <a:r>
              <a:rPr lang="en-US" sz="1200" dirty="0">
                <a:solidFill>
                  <a:srgbClr val="3C5790"/>
                </a:solidFill>
              </a:rPr>
              <a:t> Hub.</a:t>
            </a:r>
          </a:p>
          <a:p>
            <a:r>
              <a:rPr lang="en-US" sz="1400" b="1" dirty="0" err="1">
                <a:solidFill>
                  <a:srgbClr val="3C5790"/>
                </a:solidFill>
              </a:rPr>
              <a:t>Dockerfile</a:t>
            </a:r>
            <a:endParaRPr lang="en-US" sz="1400" b="1" dirty="0">
              <a:solidFill>
                <a:srgbClr val="3C5790"/>
              </a:solidFill>
            </a:endParaRP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The </a:t>
            </a:r>
            <a:r>
              <a:rPr lang="en-US" sz="1200" dirty="0" err="1">
                <a:solidFill>
                  <a:srgbClr val="3C5790"/>
                </a:solidFill>
              </a:rPr>
              <a:t>Dockerfile</a:t>
            </a:r>
            <a:r>
              <a:rPr lang="en-US" sz="1200" dirty="0">
                <a:solidFill>
                  <a:srgbClr val="3C5790"/>
                </a:solidFill>
              </a:rPr>
              <a:t> specifies the base image to start and then the other installation on top are defined as a series of commands that are run or files that are added to the container.</a:t>
            </a:r>
          </a:p>
          <a:p>
            <a:pPr lvl="1"/>
            <a:r>
              <a:rPr lang="en-US" sz="1200" dirty="0">
                <a:solidFill>
                  <a:srgbClr val="3C5790"/>
                </a:solidFill>
              </a:rPr>
              <a:t>The </a:t>
            </a:r>
            <a:r>
              <a:rPr lang="en-US" sz="1200" dirty="0" err="1">
                <a:solidFill>
                  <a:srgbClr val="3C5790"/>
                </a:solidFill>
              </a:rPr>
              <a:t>Dockerfile</a:t>
            </a:r>
            <a:r>
              <a:rPr lang="en-US" sz="1200" dirty="0">
                <a:solidFill>
                  <a:srgbClr val="3C5790"/>
                </a:solidFill>
              </a:rPr>
              <a:t> also can specify other aspects of configuration of a container such as ports, default commands to be run on startup, etc.</a:t>
            </a:r>
            <a:endParaRPr lang="ro-RO" sz="12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600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Docker image defines a Docker container and are immutable. 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It's similar concept to a snapshot of a VM.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Images are built in layers; each layer is an immutable file.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Layers receive an ID, calculated via a SHA 256 hash of the layer contents. If the layer contents changes, then the SHA 256 hash changes also.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Eg</a:t>
            </a:r>
            <a:r>
              <a:rPr lang="en-US" sz="1400" dirty="0">
                <a:solidFill>
                  <a:srgbClr val="3C5790"/>
                </a:solidFill>
              </a:rPr>
              <a:t>: </a:t>
            </a:r>
            <a:r>
              <a:rPr lang="en-US" sz="1400" b="1" dirty="0">
                <a:solidFill>
                  <a:srgbClr val="3C5790"/>
                </a:solidFill>
              </a:rPr>
              <a:t>docker image inspect &lt;container name&gt;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F98B5-B31E-40A8-BE13-F496098A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33800"/>
            <a:ext cx="5984081" cy="26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Hub is a repository for uploading and downloading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images.</a:t>
            </a:r>
            <a:endParaRPr lang="ro-RO" sz="1400" dirty="0">
              <a:solidFill>
                <a:srgbClr val="3C5790"/>
              </a:solidFill>
            </a:endParaRP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command is associated with several arguments and flag.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standard use of a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command is: 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[flags] [command] [arguments].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-t</a:t>
            </a:r>
            <a:r>
              <a:rPr lang="en-US" sz="1400" dirty="0">
                <a:solidFill>
                  <a:srgbClr val="3C5790"/>
                </a:solidFill>
              </a:rPr>
              <a:t> flag assigns a terminal session for the container.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-</a:t>
            </a:r>
            <a:r>
              <a:rPr lang="en-US" sz="1400" b="1" dirty="0" err="1">
                <a:solidFill>
                  <a:srgbClr val="3C5790"/>
                </a:solidFill>
              </a:rPr>
              <a:t>i</a:t>
            </a:r>
            <a:r>
              <a:rPr lang="en-US" sz="1400" dirty="0">
                <a:solidFill>
                  <a:srgbClr val="3C5790"/>
                </a:solidFill>
              </a:rPr>
              <a:t> assigns an interactive session for the container by getting the STDIN of the container.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-d</a:t>
            </a:r>
            <a:r>
              <a:rPr lang="en-US" sz="1400" dirty="0">
                <a:solidFill>
                  <a:srgbClr val="3C5790"/>
                </a:solidFill>
              </a:rPr>
              <a:t> flag will run the container in the background.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run -</a:t>
            </a:r>
            <a:r>
              <a:rPr lang="en-US" sz="1400" dirty="0" err="1">
                <a:solidFill>
                  <a:srgbClr val="3C5790"/>
                </a:solidFill>
              </a:rPr>
              <a:t>i</a:t>
            </a:r>
            <a:r>
              <a:rPr lang="en-US" sz="1400" dirty="0">
                <a:solidFill>
                  <a:srgbClr val="3C5790"/>
                </a:solidFill>
              </a:rPr>
              <a:t> -t </a:t>
            </a:r>
            <a:r>
              <a:rPr lang="en-US" sz="1400" dirty="0" err="1">
                <a:solidFill>
                  <a:srgbClr val="3C5790"/>
                </a:solidFill>
              </a:rPr>
              <a:t>busybox</a:t>
            </a:r>
            <a:r>
              <a:rPr lang="en-US" sz="1400" dirty="0">
                <a:solidFill>
                  <a:srgbClr val="3C5790"/>
                </a:solidFill>
              </a:rPr>
              <a:t> /bin/</a:t>
            </a:r>
            <a:r>
              <a:rPr lang="en-US" sz="1400" dirty="0" err="1">
                <a:solidFill>
                  <a:srgbClr val="3C5790"/>
                </a:solidFill>
              </a:rPr>
              <a:t>sh</a:t>
            </a:r>
            <a:r>
              <a:rPr lang="en-US" sz="1400" dirty="0">
                <a:solidFill>
                  <a:srgbClr val="3C5790"/>
                </a:solidFill>
              </a:rPr>
              <a:t> --&gt; will download </a:t>
            </a:r>
            <a:r>
              <a:rPr lang="en-US" sz="1400" dirty="0" err="1">
                <a:solidFill>
                  <a:srgbClr val="3C5790"/>
                </a:solidFill>
              </a:rPr>
              <a:t>busybox</a:t>
            </a:r>
            <a:r>
              <a:rPr lang="en-US" sz="1400" dirty="0">
                <a:solidFill>
                  <a:srgbClr val="3C5790"/>
                </a:solidFill>
              </a:rPr>
              <a:t> image and start a container with </a:t>
            </a:r>
            <a:r>
              <a:rPr lang="en-US" sz="1400" dirty="0" err="1">
                <a:solidFill>
                  <a:srgbClr val="3C5790"/>
                </a:solidFill>
              </a:rPr>
              <a:t>sh</a:t>
            </a:r>
            <a:r>
              <a:rPr lang="en-US" sz="1400" dirty="0">
                <a:solidFill>
                  <a:srgbClr val="3C5790"/>
                </a:solidFill>
              </a:rPr>
              <a:t> shell.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dirty="0" err="1">
                <a:solidFill>
                  <a:srgbClr val="3C5790"/>
                </a:solidFill>
              </a:rPr>
              <a:t>ps</a:t>
            </a:r>
            <a:r>
              <a:rPr lang="en-US" sz="1400" dirty="0">
                <a:solidFill>
                  <a:srgbClr val="3C5790"/>
                </a:solidFill>
              </a:rPr>
              <a:t> –a --&gt; shows created containers.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run -</a:t>
            </a:r>
            <a:r>
              <a:rPr lang="en-US" sz="1400" dirty="0" err="1">
                <a:solidFill>
                  <a:srgbClr val="3C5790"/>
                </a:solidFill>
              </a:rPr>
              <a:t>i</a:t>
            </a:r>
            <a:r>
              <a:rPr lang="en-US" sz="1400" dirty="0">
                <a:solidFill>
                  <a:srgbClr val="3C5790"/>
                </a:solidFill>
              </a:rPr>
              <a:t> –t centos /bin/</a:t>
            </a:r>
            <a:r>
              <a:rPr lang="en-US" sz="1400" dirty="0" err="1">
                <a:solidFill>
                  <a:srgbClr val="3C5790"/>
                </a:solidFill>
              </a:rPr>
              <a:t>sh</a:t>
            </a:r>
            <a:r>
              <a:rPr lang="en-US" sz="1400" dirty="0">
                <a:solidFill>
                  <a:srgbClr val="3C5790"/>
                </a:solidFill>
              </a:rPr>
              <a:t> --&gt; will download centos image and start the container with </a:t>
            </a:r>
            <a:r>
              <a:rPr lang="en-US" sz="1400" dirty="0" err="1">
                <a:solidFill>
                  <a:srgbClr val="3C5790"/>
                </a:solidFill>
              </a:rPr>
              <a:t>sh</a:t>
            </a:r>
            <a:r>
              <a:rPr lang="en-US" sz="1400" dirty="0">
                <a:solidFill>
                  <a:srgbClr val="3C5790"/>
                </a:solidFill>
              </a:rPr>
              <a:t> shell.</a:t>
            </a:r>
            <a:endParaRPr lang="ro-RO" sz="1400" dirty="0">
              <a:solidFill>
                <a:srgbClr val="3C5790"/>
              </a:solidFill>
            </a:endParaRP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command will list all the commands.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Docker containers in general 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their own process space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own network interface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run processes as root inside the container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their own disk space and can share with host too</a:t>
            </a:r>
          </a:p>
        </p:txBody>
      </p:sp>
    </p:spTree>
    <p:extLst>
      <p:ext uri="{BB962C8B-B14F-4D97-AF65-F5344CB8AC3E}">
        <p14:creationId xmlns:p14="http://schemas.microsoft.com/office/powerpoint/2010/main" val="403359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071688" y="274638"/>
            <a:ext cx="6615112" cy="1143000"/>
          </a:xfrm>
        </p:spPr>
        <p:txBody>
          <a:bodyPr/>
          <a:lstStyle/>
          <a:p>
            <a:pPr algn="l"/>
            <a:r>
              <a:rPr lang="fr-CA" sz="4000" dirty="0">
                <a:solidFill>
                  <a:srgbClr val="3C5790"/>
                </a:solidFill>
              </a:rPr>
              <a:t>Contents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071688" y="1600200"/>
            <a:ext cx="6615112" cy="5029200"/>
          </a:xfrm>
        </p:spPr>
        <p:txBody>
          <a:bodyPr/>
          <a:lstStyle/>
          <a:p>
            <a:r>
              <a:rPr lang="fr-CA" sz="1600" dirty="0" err="1">
                <a:solidFill>
                  <a:srgbClr val="3C5790"/>
                </a:solidFill>
              </a:rPr>
              <a:t>What</a:t>
            </a:r>
            <a:r>
              <a:rPr lang="fr-CA" sz="1600" dirty="0">
                <a:solidFill>
                  <a:srgbClr val="3C5790"/>
                </a:solidFill>
              </a:rPr>
              <a:t> </a:t>
            </a:r>
            <a:r>
              <a:rPr lang="fr-CA" sz="1600" dirty="0" err="1">
                <a:solidFill>
                  <a:srgbClr val="3C5790"/>
                </a:solidFill>
              </a:rPr>
              <a:t>is</a:t>
            </a:r>
            <a:r>
              <a:rPr lang="fr-CA" sz="1600" dirty="0">
                <a:solidFill>
                  <a:srgbClr val="3C5790"/>
                </a:solidFill>
              </a:rPr>
              <a:t> </a:t>
            </a:r>
            <a:r>
              <a:rPr lang="ro-RO" sz="1600" dirty="0">
                <a:solidFill>
                  <a:srgbClr val="3C5790"/>
                </a:solidFill>
              </a:rPr>
              <a:t>Docker</a:t>
            </a:r>
            <a:r>
              <a:rPr lang="fr-CA" sz="1600" dirty="0">
                <a:solidFill>
                  <a:srgbClr val="3C5790"/>
                </a:solidFill>
              </a:rPr>
              <a:t>?</a:t>
            </a:r>
            <a:endParaRPr lang="ro-RO" sz="1600" dirty="0">
              <a:solidFill>
                <a:srgbClr val="3C5790"/>
              </a:solidFill>
            </a:endParaRPr>
          </a:p>
          <a:p>
            <a:r>
              <a:rPr lang="en-US" sz="1600" dirty="0">
                <a:solidFill>
                  <a:srgbClr val="3C5790"/>
                </a:solidFill>
              </a:rPr>
              <a:t>History</a:t>
            </a:r>
          </a:p>
          <a:p>
            <a:r>
              <a:rPr lang="ro-RO" sz="1600" dirty="0">
                <a:solidFill>
                  <a:srgbClr val="3C5790"/>
                </a:solidFill>
              </a:rPr>
              <a:t>Architecture</a:t>
            </a:r>
            <a:endParaRPr lang="fr-CA" sz="1600" dirty="0">
              <a:solidFill>
                <a:srgbClr val="3C5790"/>
              </a:solidFill>
            </a:endParaRPr>
          </a:p>
          <a:p>
            <a:r>
              <a:rPr lang="ro-RO" sz="1600" dirty="0">
                <a:solidFill>
                  <a:srgbClr val="3C5790"/>
                </a:solidFill>
              </a:rPr>
              <a:t>Features</a:t>
            </a:r>
            <a:endParaRPr lang="en-US" sz="1600" dirty="0">
              <a:solidFill>
                <a:srgbClr val="3C5790"/>
              </a:solidFill>
            </a:endParaRPr>
          </a:p>
          <a:p>
            <a:r>
              <a:rPr lang="en-US" sz="1600" dirty="0">
                <a:solidFill>
                  <a:srgbClr val="3C5790"/>
                </a:solidFill>
              </a:rPr>
              <a:t>Concepts</a:t>
            </a:r>
          </a:p>
          <a:p>
            <a:r>
              <a:rPr lang="ro-RO" sz="1600" dirty="0">
                <a:solidFill>
                  <a:srgbClr val="3C5790"/>
                </a:solidFill>
              </a:rPr>
              <a:t>Core</a:t>
            </a:r>
            <a:endParaRPr lang="en-US" sz="1600" dirty="0">
              <a:solidFill>
                <a:srgbClr val="3C5790"/>
              </a:solidFill>
            </a:endParaRPr>
          </a:p>
          <a:p>
            <a:r>
              <a:rPr lang="en-US" sz="1600" dirty="0">
                <a:solidFill>
                  <a:srgbClr val="3C5790"/>
                </a:solidFill>
              </a:rPr>
              <a:t>Docker Files</a:t>
            </a:r>
          </a:p>
          <a:p>
            <a:r>
              <a:rPr lang="en-US" sz="1600" dirty="0">
                <a:solidFill>
                  <a:srgbClr val="3C5790"/>
                </a:solidFill>
              </a:rPr>
              <a:t>Common Commands</a:t>
            </a:r>
          </a:p>
          <a:p>
            <a:r>
              <a:rPr lang="en-US" sz="1600" dirty="0">
                <a:solidFill>
                  <a:srgbClr val="3C5790"/>
                </a:solidFill>
              </a:rPr>
              <a:t>Tools</a:t>
            </a:r>
          </a:p>
          <a:p>
            <a:r>
              <a:rPr lang="en-US" sz="1600" dirty="0">
                <a:solidFill>
                  <a:srgbClr val="3C5790"/>
                </a:solidFill>
              </a:rPr>
              <a:t>Container Orchestration</a:t>
            </a:r>
          </a:p>
          <a:p>
            <a:r>
              <a:rPr lang="fr-CA" sz="1600" dirty="0">
                <a:solidFill>
                  <a:srgbClr val="3C5790"/>
                </a:solidFill>
              </a:rPr>
              <a:t>Conclusions</a:t>
            </a:r>
          </a:p>
          <a:p>
            <a:r>
              <a:rPr lang="fr-CA" sz="1600" dirty="0" err="1">
                <a:solidFill>
                  <a:srgbClr val="3C5790"/>
                </a:solidFill>
              </a:rPr>
              <a:t>Bibliography</a:t>
            </a:r>
            <a:endParaRPr lang="fr-CA" sz="1600" dirty="0">
              <a:solidFill>
                <a:srgbClr val="3C5790"/>
              </a:solidFill>
            </a:endParaRPr>
          </a:p>
          <a:p>
            <a:pPr>
              <a:buNone/>
            </a:pPr>
            <a:br>
              <a:rPr lang="fr-CA" sz="1600" dirty="0">
                <a:solidFill>
                  <a:srgbClr val="3C5790"/>
                </a:solidFill>
              </a:rPr>
            </a:br>
            <a:endParaRPr lang="fr-CA" sz="16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images are the basic building blocks of a container.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All the images downloaded from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hub reside in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host.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In an image specified by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run command isn't present in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host b</a:t>
            </a:r>
            <a:r>
              <a:rPr lang="ro-RO" sz="1400" dirty="0">
                <a:solidFill>
                  <a:srgbClr val="3C5790"/>
                </a:solidFill>
              </a:rPr>
              <a:t>y</a:t>
            </a:r>
            <a:r>
              <a:rPr lang="en-US" sz="1400" dirty="0">
                <a:solidFill>
                  <a:srgbClr val="3C5790"/>
                </a:solidFill>
              </a:rPr>
              <a:t> default,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daemon will download the image from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public registry.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Container is a writable layer on a top on an image.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We can list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images by running "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images</a:t>
            </a:r>
            <a:r>
              <a:rPr lang="en-US" sz="1400" dirty="0">
                <a:solidFill>
                  <a:srgbClr val="3C5790"/>
                </a:solidFill>
              </a:rPr>
              <a:t>" command.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ro-RO" dirty="0">
                <a:solidFill>
                  <a:schemeClr val="bg1"/>
                </a:solidFill>
              </a:rPr>
              <a:t>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4478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host will not have any images by default.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All the images have the following information: REPOSITORY, TAG, IMAGE ID, CREATED, VIRTUAL SIZE.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Once the image is downloaded, we can create a container in seconds.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Images can be searched using Web Interface: </a:t>
            </a:r>
            <a:r>
              <a:rPr lang="en-US" sz="1400" b="1" dirty="0">
                <a:solidFill>
                  <a:srgbClr val="3C5790"/>
                </a:solidFill>
              </a:rPr>
              <a:t>https://hub.docker.com/</a:t>
            </a:r>
            <a:r>
              <a:rPr lang="en-US" sz="1400" dirty="0">
                <a:solidFill>
                  <a:srgbClr val="3C5790"/>
                </a:solidFill>
              </a:rPr>
              <a:t> or using the command line: "</a:t>
            </a:r>
            <a:r>
              <a:rPr lang="en-US" sz="1400" b="1" dirty="0">
                <a:solidFill>
                  <a:srgbClr val="3C5790"/>
                </a:solidFill>
              </a:rPr>
              <a:t>Docker search [image name]</a:t>
            </a:r>
            <a:r>
              <a:rPr lang="en-US" sz="1400" dirty="0">
                <a:solidFill>
                  <a:srgbClr val="3C5790"/>
                </a:solidFill>
              </a:rPr>
              <a:t>".</a:t>
            </a:r>
            <a:endParaRPr lang="ro-RO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8E8B3-6756-4999-9571-D2F26D90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86200"/>
            <a:ext cx="8686800" cy="20207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 is a normal text file with instructions for configuring an image.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Instructions include tasks such as creating a directory, copying file from host to container,</a:t>
            </a:r>
            <a:r>
              <a:rPr lang="ro-RO" sz="1400" dirty="0">
                <a:solidFill>
                  <a:srgbClr val="3C5790"/>
                </a:solidFill>
              </a:rPr>
              <a:t> </a:t>
            </a:r>
            <a:r>
              <a:rPr lang="en-US" sz="1400" dirty="0">
                <a:solidFill>
                  <a:srgbClr val="3C5790"/>
                </a:solidFill>
              </a:rPr>
              <a:t>etc.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Every line in a </a:t>
            </a:r>
            <a:r>
              <a:rPr lang="en-US" sz="1400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 starts with an instruction followed by a statement.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Every instruction creates a layer on the image when the image gets build from the </a:t>
            </a:r>
            <a:r>
              <a:rPr lang="en-US" sz="1400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.</a:t>
            </a:r>
            <a:endParaRPr lang="ro-RO" sz="1400" dirty="0">
              <a:solidFill>
                <a:srgbClr val="3C5790"/>
              </a:solidFill>
            </a:endParaRPr>
          </a:p>
          <a:p>
            <a:r>
              <a:rPr lang="ro-RO" sz="1400" dirty="0">
                <a:solidFill>
                  <a:srgbClr val="3C5790"/>
                </a:solidFill>
              </a:rPr>
              <a:t>Sample:</a:t>
            </a:r>
          </a:p>
          <a:p>
            <a:r>
              <a:rPr lang="en-US" sz="1400" dirty="0">
                <a:solidFill>
                  <a:srgbClr val="3C5790"/>
                </a:solidFill>
              </a:rPr>
              <a:t>FROM ubuntu:14.04</a:t>
            </a:r>
          </a:p>
          <a:p>
            <a:r>
              <a:rPr lang="en-US" sz="1400" dirty="0">
                <a:solidFill>
                  <a:srgbClr val="3C5790"/>
                </a:solidFill>
              </a:rPr>
              <a:t>MAINTAINER </a:t>
            </a:r>
            <a:r>
              <a:rPr lang="en-US" sz="1400" dirty="0" err="1">
                <a:solidFill>
                  <a:srgbClr val="3C5790"/>
                </a:solidFill>
              </a:rPr>
              <a:t>bibin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dirty="0" err="1">
                <a:solidFill>
                  <a:srgbClr val="3C5790"/>
                </a:solidFill>
              </a:rPr>
              <a:t>wilson</a:t>
            </a:r>
            <a:r>
              <a:rPr lang="en-US" sz="1400" dirty="0">
                <a:solidFill>
                  <a:srgbClr val="3C5790"/>
                </a:solidFill>
              </a:rPr>
              <a:t> &lt;bibin.w@hcl.com&gt;</a:t>
            </a:r>
          </a:p>
          <a:p>
            <a:r>
              <a:rPr lang="en-US" sz="1400" dirty="0">
                <a:solidFill>
                  <a:srgbClr val="3C5790"/>
                </a:solidFill>
              </a:rPr>
              <a:t>RUN apt-get update &amp;&amp; apt-get install -y ruby </a:t>
            </a:r>
            <a:r>
              <a:rPr lang="en-US" sz="1400" dirty="0" err="1">
                <a:solidFill>
                  <a:srgbClr val="3C5790"/>
                </a:solidFill>
              </a:rPr>
              <a:t>ruby</a:t>
            </a:r>
            <a:r>
              <a:rPr lang="en-US" sz="1400" dirty="0">
                <a:solidFill>
                  <a:srgbClr val="3C5790"/>
                </a:solidFill>
              </a:rPr>
              <a:t>-dev</a:t>
            </a:r>
          </a:p>
          <a:p>
            <a:r>
              <a:rPr lang="en-US" sz="1400" dirty="0">
                <a:solidFill>
                  <a:srgbClr val="3C5790"/>
                </a:solidFill>
              </a:rPr>
              <a:t>RUN gem install </a:t>
            </a:r>
            <a:r>
              <a:rPr lang="en-US" sz="1400" dirty="0" err="1">
                <a:solidFill>
                  <a:srgbClr val="3C5790"/>
                </a:solidFill>
              </a:rPr>
              <a:t>sinatra</a:t>
            </a:r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267700" cy="6096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Every command that is run in the </a:t>
            </a:r>
            <a:r>
              <a:rPr lang="en-US" sz="1400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 creates an image layer.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FB5F2-5A7A-4A84-AC58-587EB3E4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478112"/>
            <a:ext cx="7543800" cy="35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0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267700" cy="83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 layers are stacked on top of each other.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When we create a new container, you add a new writable layer on top of the underlying layers.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This layer is often called the "container layer".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D7C02-B65E-4A34-BE3F-1A33D2BD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22" y="2819400"/>
            <a:ext cx="438697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001000" cy="3810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 "docker history &lt;image hash&gt;“  displays the layers of an image.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A7694-4C69-4B19-AB46-B544E2D6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669244"/>
            <a:ext cx="8458200" cy="39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 "docker build" command builds and image from a </a:t>
            </a:r>
            <a:r>
              <a:rPr lang="en-US" sz="1400" dirty="0" err="1">
                <a:solidFill>
                  <a:srgbClr val="3C5790"/>
                </a:solidFill>
              </a:rPr>
              <a:t>Dockerfile</a:t>
            </a:r>
            <a:r>
              <a:rPr lang="en-US" sz="1400" dirty="0">
                <a:solidFill>
                  <a:srgbClr val="3C5790"/>
                </a:solidFill>
              </a:rPr>
              <a:t> and a context.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build is run by the Docker daemon, not by the CLI.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To tag the image into multiple repositories after the build, we use -t parameters 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eg</a:t>
            </a:r>
            <a:r>
              <a:rPr lang="en-US" sz="1400" dirty="0">
                <a:solidFill>
                  <a:srgbClr val="3C5790"/>
                </a:solidFill>
              </a:rPr>
              <a:t>: docker build -t </a:t>
            </a:r>
            <a:r>
              <a:rPr lang="en-US" sz="1400" dirty="0" err="1">
                <a:solidFill>
                  <a:srgbClr val="3C5790"/>
                </a:solidFill>
              </a:rPr>
              <a:t>shykes</a:t>
            </a:r>
            <a:r>
              <a:rPr lang="en-US" sz="1400" dirty="0">
                <a:solidFill>
                  <a:srgbClr val="3C5790"/>
                </a:solidFill>
              </a:rPr>
              <a:t>/myapp:1.0.2 -t </a:t>
            </a:r>
            <a:r>
              <a:rPr lang="en-US" sz="1400" dirty="0" err="1">
                <a:solidFill>
                  <a:srgbClr val="3C5790"/>
                </a:solidFill>
              </a:rPr>
              <a:t>shykes</a:t>
            </a:r>
            <a:r>
              <a:rPr lang="en-US" sz="1400" dirty="0">
                <a:solidFill>
                  <a:srgbClr val="3C5790"/>
                </a:solidFill>
              </a:rPr>
              <a:t>/</a:t>
            </a:r>
            <a:r>
              <a:rPr lang="en-US" sz="1400" dirty="0" err="1">
                <a:solidFill>
                  <a:srgbClr val="3C5790"/>
                </a:solidFill>
              </a:rPr>
              <a:t>myapp:latest</a:t>
            </a:r>
            <a:r>
              <a:rPr lang="en-US" sz="1400" dirty="0">
                <a:solidFill>
                  <a:srgbClr val="3C5790"/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87272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0ED98A-2E44-4015-A7E6-9E2830A4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28269"/>
              </p:ext>
            </p:extLst>
          </p:nvPr>
        </p:nvGraphicFramePr>
        <p:xfrm>
          <a:off x="152400" y="2286000"/>
          <a:ext cx="8763000" cy="305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87252213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377939720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2988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Specified the base image for building the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7250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MAINTAINER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Optional, it contains the name of the maintainer of the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4535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Executes a command during the build process of the docker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9201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Copies a file from the host machine to the new docker image. URL can also be used to download the files to the destination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50931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Defines an 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21941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CMD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for executing commands when the container is built from the docker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788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ENTRYPOINT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Defines the default command that will be executed when the container is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7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51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Docker File (cont.)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0ED98A-2E44-4015-A7E6-9E2830A4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66868"/>
              </p:ext>
            </p:extLst>
          </p:nvPr>
        </p:nvGraphicFramePr>
        <p:xfrm>
          <a:off x="152400" y="3348990"/>
          <a:ext cx="8763000" cy="145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87252213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377939720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2988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WORKDIR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Directive for CMD command to be executed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7250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 the user or UID for the container created with the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4535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sz="14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 access/linked directory between the container and the host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9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21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Common Commands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31D8E0-53D7-491D-B6B3-B9F52F7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35185"/>
              </p:ext>
            </p:extLst>
          </p:nvPr>
        </p:nvGraphicFramePr>
        <p:xfrm>
          <a:off x="228600" y="2286000"/>
          <a:ext cx="8686800" cy="3905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64970973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327920592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4034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images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lists all docker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1708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</a:t>
                      </a:r>
                      <a:r>
                        <a:rPr lang="en-US" dirty="0" err="1"/>
                        <a:t>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all running docker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21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</a:t>
                      </a:r>
                      <a:r>
                        <a:rPr lang="en-US" dirty="0" err="1"/>
                        <a:t>ps</a:t>
                      </a:r>
                      <a:r>
                        <a:rPr lang="en-US" dirty="0"/>
                        <a:t>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all docker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0038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start &lt;container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a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164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stop &lt;container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stops a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613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kill $(docker </a:t>
                      </a:r>
                      <a:r>
                        <a:rPr lang="en-US" dirty="0" err="1"/>
                        <a:t>ps</a:t>
                      </a:r>
                      <a:r>
                        <a:rPr lang="en-US" dirty="0"/>
                        <a:t> –q)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kills all running docker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8975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logs &lt;container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the logs of a running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939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rm &lt;container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36123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rm $(docker </a:t>
                      </a:r>
                      <a:r>
                        <a:rPr lang="en-US" dirty="0" err="1"/>
                        <a:t>ps</a:t>
                      </a:r>
                      <a:r>
                        <a:rPr lang="en-US" dirty="0"/>
                        <a:t> -a -q)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deletes all docker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1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52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bg1"/>
                </a:solidFill>
              </a:rPr>
              <a:t>What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is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Docker</a:t>
            </a:r>
            <a:r>
              <a:rPr lang="fr-CA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228600" y="2133600"/>
            <a:ext cx="8686800" cy="2438400"/>
          </a:xfrm>
        </p:spPr>
        <p:txBody>
          <a:bodyPr/>
          <a:lstStyle/>
          <a:p>
            <a:r>
              <a:rPr lang="en-US" sz="1500" dirty="0" err="1">
                <a:solidFill>
                  <a:srgbClr val="3C5790"/>
                </a:solidFill>
              </a:rPr>
              <a:t>Docker</a:t>
            </a:r>
            <a:r>
              <a:rPr lang="en-US" sz="1500" dirty="0">
                <a:solidFill>
                  <a:srgbClr val="3C5790"/>
                </a:solidFill>
              </a:rPr>
              <a:t> is an open-source project that au</a:t>
            </a:r>
            <a:r>
              <a:rPr lang="ro-RO" sz="1500" dirty="0">
                <a:solidFill>
                  <a:srgbClr val="3C5790"/>
                </a:solidFill>
              </a:rPr>
              <a:t>t</a:t>
            </a:r>
            <a:r>
              <a:rPr lang="en-US" sz="1500" dirty="0" err="1">
                <a:solidFill>
                  <a:srgbClr val="3C5790"/>
                </a:solidFill>
              </a:rPr>
              <a:t>omates</a:t>
            </a:r>
            <a:r>
              <a:rPr lang="en-US" sz="1500" dirty="0">
                <a:solidFill>
                  <a:srgbClr val="3C5790"/>
                </a:solidFill>
              </a:rPr>
              <a:t> the deployment of applications inside software containers by providing an additional layer of abstraction and automation of OS virtualization.</a:t>
            </a:r>
          </a:p>
          <a:p>
            <a:r>
              <a:rPr lang="en-US" sz="1500" dirty="0">
                <a:solidFill>
                  <a:srgbClr val="3C5790"/>
                </a:solidFill>
              </a:rPr>
              <a:t>Docker is a PaaS(platform as a service) that uses OS-level virtualization.</a:t>
            </a:r>
          </a:p>
          <a:p>
            <a:r>
              <a:rPr lang="en-US" sz="1500" dirty="0">
                <a:solidFill>
                  <a:srgbClr val="3C5790"/>
                </a:solidFill>
              </a:rPr>
              <a:t>Docker uses resource isolation features of the Linux kernel to allow independent containers to run within a single Linux instance avoiding the overhead of starting virtual machines.</a:t>
            </a:r>
          </a:p>
          <a:p>
            <a:r>
              <a:rPr lang="en-US" sz="1500" dirty="0" err="1">
                <a:solidFill>
                  <a:srgbClr val="3C5790"/>
                </a:solidFill>
              </a:rPr>
              <a:t>Docker</a:t>
            </a:r>
            <a:r>
              <a:rPr lang="en-US" sz="1500" dirty="0">
                <a:solidFill>
                  <a:srgbClr val="3C5790"/>
                </a:solidFill>
              </a:rPr>
              <a:t> implements a high-level API to provide lightweight containers that run processes in isolation.</a:t>
            </a:r>
          </a:p>
          <a:p>
            <a:r>
              <a:rPr lang="en-US" sz="1500" dirty="0">
                <a:solidFill>
                  <a:srgbClr val="3C5790"/>
                </a:solidFill>
              </a:rPr>
              <a:t>It is built on top of facilities provided by Linux </a:t>
            </a:r>
            <a:r>
              <a:rPr lang="en-US" sz="1500" dirty="0" err="1">
                <a:solidFill>
                  <a:srgbClr val="3C5790"/>
                </a:solidFill>
              </a:rPr>
              <a:t>kerne</a:t>
            </a:r>
            <a:r>
              <a:rPr lang="ro-RO" sz="1500" dirty="0">
                <a:solidFill>
                  <a:srgbClr val="3C5790"/>
                </a:solidFill>
              </a:rPr>
              <a:t>l</a:t>
            </a:r>
            <a:r>
              <a:rPr lang="en-US" sz="1500" dirty="0">
                <a:solidFill>
                  <a:srgbClr val="3C5790"/>
                </a:solidFill>
              </a:rPr>
              <a:t>(</a:t>
            </a:r>
            <a:r>
              <a:rPr lang="en-US" sz="1500" dirty="0" err="1">
                <a:solidFill>
                  <a:srgbClr val="3C5790"/>
                </a:solidFill>
              </a:rPr>
              <a:t>cgroups</a:t>
            </a:r>
            <a:r>
              <a:rPr lang="en-US" sz="1500" dirty="0">
                <a:solidFill>
                  <a:srgbClr val="3C5790"/>
                </a:solidFill>
              </a:rPr>
              <a:t> and namespaces) and it doesn't require or include a separate operating system.</a:t>
            </a:r>
            <a:endParaRPr lang="fr-CA" sz="1400" dirty="0">
              <a:solidFill>
                <a:srgbClr val="3C579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Common Commands (cont.)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31D8E0-53D7-491D-B6B3-B9F52F7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0359"/>
              </p:ext>
            </p:extLst>
          </p:nvPr>
        </p:nvGraphicFramePr>
        <p:xfrm>
          <a:off x="228600" y="2286000"/>
          <a:ext cx="8686800" cy="323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064970973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27920592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4034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</a:t>
                      </a:r>
                      <a:r>
                        <a:rPr lang="en-US" dirty="0" err="1"/>
                        <a:t>rmi</a:t>
                      </a:r>
                      <a:r>
                        <a:rPr lang="en-US" dirty="0"/>
                        <a:t> &lt;image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 docker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1708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</a:t>
                      </a:r>
                      <a:r>
                        <a:rPr lang="en-US" dirty="0" err="1"/>
                        <a:t>rmi</a:t>
                      </a:r>
                      <a:r>
                        <a:rPr lang="en-US" dirty="0"/>
                        <a:t> $(docker images -q)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deletes all docker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21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exec –it &lt;container name&gt; 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give a bash shell in the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0038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docker-compose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checks for docker-</a:t>
                      </a:r>
                      <a:r>
                        <a:rPr lang="en-US" dirty="0" err="1"/>
                        <a:t>compose.yml</a:t>
                      </a:r>
                      <a:r>
                        <a:rPr lang="en-US" dirty="0"/>
                        <a:t> to build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164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docker-compose up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a group of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613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docker-compose logs 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Follows the logs of running docker containers with Docker Compose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89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17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Common Commands (cont.)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31D8E0-53D7-491D-B6B3-B9F52F7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637724"/>
              </p:ext>
            </p:extLst>
          </p:nvPr>
        </p:nvGraphicFramePr>
        <p:xfrm>
          <a:off x="228600" y="2286000"/>
          <a:ext cx="8686800" cy="439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064970973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27920592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4034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run &lt;image&gt;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a docker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1708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built –t &lt;tag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a docker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21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run –d &lt;image&gt;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docker image in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0038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–p &lt;host port&gt;:&lt;container port&gt;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maps a host port to a container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164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–e MY_VAR=</a:t>
                      </a:r>
                      <a:r>
                        <a:rPr lang="en-US" dirty="0" err="1"/>
                        <a:t>val</a:t>
                      </a:r>
                      <a:r>
                        <a:rPr lang="en-US" dirty="0"/>
                        <a:t> &lt;container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an ENV variable for a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613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exec –it &lt;container name&gt; 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shell into a running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8975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run -v &lt;host path&gt;:&lt;container path&gt; &lt;image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 storage on a host system with a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45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Common Commands (cont.)</a:t>
            </a:r>
            <a:endParaRPr lang="fr-CA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31D8E0-53D7-491D-B6B3-B9F52F72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82306"/>
              </p:ext>
            </p:extLst>
          </p:nvPr>
        </p:nvGraphicFramePr>
        <p:xfrm>
          <a:off x="228600" y="2286000"/>
          <a:ext cx="8686800" cy="33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064970973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27920592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4034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swarm </a:t>
                      </a:r>
                      <a:r>
                        <a:rPr lang="en-US" dirty="0" err="1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enables the first node of a docker swarm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1708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service 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running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221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swarm join –token &lt;token&gt; --listen-</a:t>
                      </a:r>
                      <a:r>
                        <a:rPr lang="en-US" dirty="0" err="1"/>
                        <a:t>addr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ip:port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node to a swarm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0038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swarm join-token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retrieve the join 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164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node 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nodes in a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6131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node rm &lt;node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a node from a docker swarm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8975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r>
                        <a:rPr lang="en-US" dirty="0"/>
                        <a:t>docker service rm &lt;node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removes a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4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77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1430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b="1" dirty="0">
                <a:solidFill>
                  <a:srgbClr val="3C5790"/>
                </a:solidFill>
              </a:rPr>
              <a:t>Compose</a:t>
            </a:r>
            <a:r>
              <a:rPr lang="en-US" sz="1400" dirty="0">
                <a:solidFill>
                  <a:srgbClr val="3C5790"/>
                </a:solidFill>
              </a:rPr>
              <a:t> is a tool for defining and running multi container Docker applications.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It uses YAML files to configure application services and performs the creation and start-up process of all the container with a single command.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b="1" dirty="0">
                <a:solidFill>
                  <a:srgbClr val="3C5790"/>
                </a:solidFill>
              </a:rPr>
              <a:t>docker-</a:t>
            </a:r>
            <a:r>
              <a:rPr lang="en-US" sz="1400" b="1" dirty="0" err="1">
                <a:solidFill>
                  <a:srgbClr val="3C5790"/>
                </a:solidFill>
              </a:rPr>
              <a:t>compose.yml</a:t>
            </a:r>
            <a:r>
              <a:rPr lang="en-US" sz="1400" b="1" dirty="0">
                <a:solidFill>
                  <a:srgbClr val="3C5790"/>
                </a:solidFill>
              </a:rPr>
              <a:t> </a:t>
            </a:r>
            <a:r>
              <a:rPr lang="en-US" sz="1400" dirty="0">
                <a:solidFill>
                  <a:srgbClr val="3C5790"/>
                </a:solidFill>
              </a:rPr>
              <a:t>is used to define the application's services and includes various configuration options.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87A35-D0ED-4D6D-8A60-00F96B2F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74" y="3381375"/>
            <a:ext cx="2805126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914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To build the project based on the docker-</a:t>
            </a:r>
            <a:r>
              <a:rPr lang="en-US" sz="1400" dirty="0" err="1">
                <a:solidFill>
                  <a:srgbClr val="3C5790"/>
                </a:solidFill>
              </a:rPr>
              <a:t>compose.yml</a:t>
            </a:r>
            <a:r>
              <a:rPr lang="en-US" sz="1400" dirty="0">
                <a:solidFill>
                  <a:srgbClr val="3C5790"/>
                </a:solidFill>
              </a:rPr>
              <a:t> we run the command: "</a:t>
            </a:r>
            <a:r>
              <a:rPr lang="en-US" sz="1400" b="1" dirty="0">
                <a:solidFill>
                  <a:srgbClr val="3C5790"/>
                </a:solidFill>
              </a:rPr>
              <a:t>docker-compose up -d</a:t>
            </a:r>
            <a:r>
              <a:rPr lang="en-US" sz="1400" dirty="0">
                <a:solidFill>
                  <a:srgbClr val="3C5790"/>
                </a:solidFill>
              </a:rPr>
              <a:t>“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services that were started can be checked in Docker Dashboard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To shutdown the containers we run the command: “</a:t>
            </a:r>
            <a:r>
              <a:rPr lang="en-US" sz="1400" b="1" dirty="0">
                <a:solidFill>
                  <a:srgbClr val="3C5790"/>
                </a:solidFill>
              </a:rPr>
              <a:t>docker-compose down</a:t>
            </a:r>
            <a:r>
              <a:rPr lang="en-US" sz="1400" dirty="0">
                <a:solidFill>
                  <a:srgbClr val="3C5790"/>
                </a:solidFill>
              </a:rPr>
              <a:t>”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3D809-525D-4E04-9074-F8FC481E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258737"/>
            <a:ext cx="5610225" cy="27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8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 (cont.)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E9B50-5673-4487-A57D-349FFF5D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53" y="1676400"/>
            <a:ext cx="3203447" cy="51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10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6324600" y="1981200"/>
            <a:ext cx="2590800" cy="1295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There are several versions of the Compose file format: 1, 2, 2.x and 3.x.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A9738-2E35-49E1-8C4A-DD5BFD5B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85" y="1752600"/>
            <a:ext cx="4511315" cy="50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6764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  <a:r>
              <a:rPr lang="en-US" sz="1400" b="1" dirty="0">
                <a:solidFill>
                  <a:srgbClr val="3C5790"/>
                </a:solidFill>
              </a:rPr>
              <a:t>Swarm</a:t>
            </a:r>
            <a:r>
              <a:rPr lang="en-US" sz="1400" dirty="0">
                <a:solidFill>
                  <a:srgbClr val="3C5790"/>
                </a:solidFill>
              </a:rPr>
              <a:t> provides native clustering functionality for Docker containers which turns a group of Docker engines into a single virtual Docker engine.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docker swarm CLI utility allows users to run Swarm containers, create discovery tokens, list nodes in the cluster, etc.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docker node CLI allows to run commands to manage nodes in a swarm.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BE8A7-4707-47FB-AA3F-07B7E23B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429000"/>
            <a:ext cx="2522309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6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With containerized deployments, contains are distributed across many nodes. Containers need to be deployed and managed.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Docker Swarm mode is not enabled by default, it can be enabled by the command: </a:t>
            </a:r>
            <a:r>
              <a:rPr lang="en-US" sz="1400" b="1" dirty="0">
                <a:solidFill>
                  <a:srgbClr val="3C5790"/>
                </a:solidFill>
              </a:rPr>
              <a:t>docker swarm </a:t>
            </a:r>
            <a:r>
              <a:rPr lang="en-US" sz="1400" b="1" dirty="0" err="1">
                <a:solidFill>
                  <a:srgbClr val="3C5790"/>
                </a:solidFill>
              </a:rPr>
              <a:t>init</a:t>
            </a:r>
            <a:r>
              <a:rPr lang="en-US" sz="1400" dirty="0" err="1">
                <a:solidFill>
                  <a:srgbClr val="3C5790"/>
                </a:solidFill>
              </a:rPr>
              <a:t>.</a:t>
            </a:r>
            <a:endParaRPr lang="en-US" sz="1400" dirty="0">
              <a:solidFill>
                <a:srgbClr val="3C5790"/>
              </a:solidFill>
            </a:endParaRPr>
          </a:p>
          <a:p>
            <a:r>
              <a:rPr lang="en-US" sz="1400" dirty="0">
                <a:solidFill>
                  <a:srgbClr val="3C5790"/>
                </a:solidFill>
              </a:rPr>
              <a:t>Once enabled other options are available like: 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docker swarm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docker node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docker service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docker stack</a:t>
            </a:r>
          </a:p>
          <a:p>
            <a:pPr lvl="1"/>
            <a:r>
              <a:rPr lang="en-US" sz="1400" b="1" dirty="0">
                <a:solidFill>
                  <a:srgbClr val="3C5790"/>
                </a:solidFill>
              </a:rPr>
              <a:t>docker secret</a:t>
            </a:r>
          </a:p>
        </p:txBody>
      </p:sp>
    </p:spTree>
    <p:extLst>
      <p:ext uri="{BB962C8B-B14F-4D97-AF65-F5344CB8AC3E}">
        <p14:creationId xmlns:p14="http://schemas.microsoft.com/office/powerpoint/2010/main" val="260857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Docker swarm </a:t>
            </a:r>
            <a:r>
              <a:rPr lang="en-US" sz="1400" b="1" dirty="0" err="1">
                <a:solidFill>
                  <a:srgbClr val="3C5790"/>
                </a:solidFill>
              </a:rPr>
              <a:t>init</a:t>
            </a:r>
            <a:r>
              <a:rPr lang="en-US" sz="1400" dirty="0">
                <a:solidFill>
                  <a:srgbClr val="3C5790"/>
                </a:solidFill>
              </a:rPr>
              <a:t> command initializes </a:t>
            </a:r>
            <a:r>
              <a:rPr lang="en-US" sz="1400" b="1" dirty="0">
                <a:solidFill>
                  <a:srgbClr val="3C5790"/>
                </a:solidFill>
              </a:rPr>
              <a:t>PKI</a:t>
            </a:r>
            <a:r>
              <a:rPr lang="en-US" sz="1400" dirty="0">
                <a:solidFill>
                  <a:srgbClr val="3C5790"/>
                </a:solidFill>
              </a:rPr>
              <a:t> (Private Key Infrastructure):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creates Root Signing Certificated for the Swarm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Cert Issued for first Manager Node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Created Jon Tokens</a:t>
            </a:r>
          </a:p>
          <a:p>
            <a:r>
              <a:rPr lang="en-US" sz="1400" dirty="0">
                <a:solidFill>
                  <a:srgbClr val="3C5790"/>
                </a:solidFill>
              </a:rPr>
              <a:t>Creates Raft Consensus Databases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raft is a protocol so sync multiple nodes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stores Root Signing Certificate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Configuration Data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Secrets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Encrypted by default on disk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4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History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228600" y="2133600"/>
            <a:ext cx="8686800" cy="19050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Containers in general 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their own process space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own network interface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run processes as root inside the container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have their own disk space and can share with host too</a:t>
            </a:r>
          </a:p>
          <a:p>
            <a:endParaRPr lang="fr-CA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143000"/>
          </a:xfrm>
        </p:spPr>
        <p:txBody>
          <a:bodyPr/>
          <a:lstStyle/>
          <a:p>
            <a:r>
              <a:rPr lang="en-US" sz="1400" b="1" dirty="0" err="1">
                <a:solidFill>
                  <a:srgbClr val="3C5790"/>
                </a:solidFill>
              </a:rPr>
              <a:t>Portainer</a:t>
            </a:r>
            <a:r>
              <a:rPr lang="en-US" sz="1400" dirty="0">
                <a:solidFill>
                  <a:srgbClr val="3C5790"/>
                </a:solidFill>
              </a:rPr>
              <a:t> 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is used to easy build, manage and maintain Docker environments.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is easy to use software that provides an intuitive interface for both software developers and IT operations.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68B8B-432D-48E7-B4DC-5A4A0120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1" y="3124200"/>
            <a:ext cx="8781199" cy="27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5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It can be started with bellow command:</a:t>
            </a:r>
          </a:p>
          <a:p>
            <a:r>
              <a:rPr lang="en-US" sz="1400" dirty="0">
                <a:solidFill>
                  <a:srgbClr val="3C5790"/>
                </a:solidFill>
              </a:rPr>
              <a:t>docker run -d -p 9000:9000 -p 8000:8000 --name </a:t>
            </a:r>
            <a:r>
              <a:rPr lang="en-US" sz="1400" dirty="0" err="1">
                <a:solidFill>
                  <a:srgbClr val="3C5790"/>
                </a:solidFill>
              </a:rPr>
              <a:t>portainer</a:t>
            </a:r>
            <a:r>
              <a:rPr lang="en-US" sz="1400" dirty="0">
                <a:solidFill>
                  <a:srgbClr val="3C5790"/>
                </a:solidFill>
              </a:rPr>
              <a:t> --restart always -v /var/run/</a:t>
            </a:r>
            <a:r>
              <a:rPr lang="en-US" sz="1400" dirty="0" err="1">
                <a:solidFill>
                  <a:srgbClr val="3C5790"/>
                </a:solidFill>
              </a:rPr>
              <a:t>docker.sock</a:t>
            </a:r>
            <a:r>
              <a:rPr lang="en-US" sz="1400" dirty="0">
                <a:solidFill>
                  <a:srgbClr val="3C5790"/>
                </a:solidFill>
              </a:rPr>
              <a:t>:/var/run/</a:t>
            </a:r>
            <a:r>
              <a:rPr lang="en-US" sz="1400" dirty="0" err="1">
                <a:solidFill>
                  <a:srgbClr val="3C5790"/>
                </a:solidFill>
              </a:rPr>
              <a:t>docker.sock</a:t>
            </a:r>
            <a:r>
              <a:rPr lang="en-US" sz="1400" dirty="0">
                <a:solidFill>
                  <a:srgbClr val="3C5790"/>
                </a:solidFill>
              </a:rPr>
              <a:t> -v </a:t>
            </a:r>
            <a:r>
              <a:rPr lang="en-US" sz="1400" dirty="0" err="1">
                <a:solidFill>
                  <a:srgbClr val="3C5790"/>
                </a:solidFill>
              </a:rPr>
              <a:t>portainer_data</a:t>
            </a:r>
            <a:r>
              <a:rPr lang="en-US" sz="1400" dirty="0">
                <a:solidFill>
                  <a:srgbClr val="3C5790"/>
                </a:solidFill>
              </a:rPr>
              <a:t>:/data </a:t>
            </a:r>
            <a:r>
              <a:rPr lang="en-US" sz="1400" dirty="0" err="1">
                <a:solidFill>
                  <a:srgbClr val="3C5790"/>
                </a:solidFill>
              </a:rPr>
              <a:t>portainer</a:t>
            </a:r>
            <a:r>
              <a:rPr lang="en-US" sz="1400" dirty="0">
                <a:solidFill>
                  <a:srgbClr val="3C5790"/>
                </a:solidFill>
              </a:rPr>
              <a:t>/</a:t>
            </a:r>
            <a:r>
              <a:rPr lang="en-US" sz="1400" dirty="0" err="1">
                <a:solidFill>
                  <a:srgbClr val="3C5790"/>
                </a:solidFill>
              </a:rPr>
              <a:t>portainer</a:t>
            </a:r>
            <a:r>
              <a:rPr lang="en-US" sz="1400" dirty="0">
                <a:solidFill>
                  <a:srgbClr val="3C5790"/>
                </a:solidFill>
              </a:rPr>
              <a:t> -H unix:///var/run/docker.sock</a:t>
            </a:r>
          </a:p>
        </p:txBody>
      </p:sp>
    </p:spTree>
    <p:extLst>
      <p:ext uri="{BB962C8B-B14F-4D97-AF65-F5344CB8AC3E}">
        <p14:creationId xmlns:p14="http://schemas.microsoft.com/office/powerpoint/2010/main" val="119434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Tools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6802B-D06B-4DF9-8EFD-96C29921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27111"/>
            <a:ext cx="8763000" cy="4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7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46482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Container orchestration is the automated configuration, coordination and management of software.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This is often discussed in the context of service-oriented architecture, virtualization, provisioning.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Solutions: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Docker Swarm Mode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Kubernetes</a:t>
            </a:r>
          </a:p>
          <a:p>
            <a:pPr lvl="1"/>
            <a:r>
              <a:rPr lang="en-US" sz="1400" dirty="0" err="1">
                <a:solidFill>
                  <a:srgbClr val="3C5790"/>
                </a:solidFill>
              </a:rPr>
              <a:t>Openshift</a:t>
            </a:r>
            <a:endParaRPr lang="en-US" sz="1400" dirty="0">
              <a:solidFill>
                <a:srgbClr val="3C5790"/>
              </a:solidFill>
            </a:endParaRPr>
          </a:p>
          <a:p>
            <a:pPr lvl="1"/>
            <a:r>
              <a:rPr lang="en-US" sz="1400" dirty="0" err="1">
                <a:solidFill>
                  <a:srgbClr val="3C5790"/>
                </a:solidFill>
              </a:rPr>
              <a:t>Openshift</a:t>
            </a:r>
            <a:r>
              <a:rPr lang="en-US" sz="1400" dirty="0">
                <a:solidFill>
                  <a:srgbClr val="3C5790"/>
                </a:solidFill>
              </a:rPr>
              <a:t> Origin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Apache Mesos</a:t>
            </a:r>
          </a:p>
          <a:p>
            <a:pPr lvl="1"/>
            <a:r>
              <a:rPr lang="en-US" sz="1400" dirty="0" err="1">
                <a:solidFill>
                  <a:srgbClr val="3C5790"/>
                </a:solidFill>
              </a:rPr>
              <a:t>Mesophere</a:t>
            </a:r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63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10600" cy="12954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Docker Swarm mode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Managed by Docker Engines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It's a mature product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It's open source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Less and easy configuration</a:t>
            </a:r>
          </a:p>
          <a:p>
            <a:endParaRPr lang="en-US" sz="1400" dirty="0">
              <a:solidFill>
                <a:srgbClr val="3C5790"/>
              </a:solidFill>
            </a:endParaRP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24EDF-36ED-4515-A241-75413CB2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85" y="3352800"/>
            <a:ext cx="402641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1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4478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Kubernetes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Released by Google to manage millions of containers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It's open source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It's mature and feature rich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Complex and not so easy configuration</a:t>
            </a:r>
          </a:p>
          <a:p>
            <a:endParaRPr lang="en-US" sz="1400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6864A-F072-4B70-A311-27B5919D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7" y="3962400"/>
            <a:ext cx="3667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0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524000"/>
          </a:xfrm>
        </p:spPr>
        <p:txBody>
          <a:bodyPr/>
          <a:lstStyle/>
          <a:p>
            <a:r>
              <a:rPr lang="en-US" sz="1400" b="1" dirty="0" err="1">
                <a:solidFill>
                  <a:srgbClr val="3C5790"/>
                </a:solidFill>
              </a:rPr>
              <a:t>Openshift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Wrapped around Kubernetes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Licensed by RedHat, popular with large enterprises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46F46-AF14-4EC9-A561-9B7BA1D9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86200"/>
            <a:ext cx="4748213" cy="16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6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524000"/>
          </a:xfrm>
        </p:spPr>
        <p:txBody>
          <a:bodyPr/>
          <a:lstStyle/>
          <a:p>
            <a:r>
              <a:rPr lang="en-US" sz="1400" b="1" dirty="0" err="1">
                <a:solidFill>
                  <a:srgbClr val="3C5790"/>
                </a:solidFill>
              </a:rPr>
              <a:t>Openshift</a:t>
            </a:r>
            <a:r>
              <a:rPr lang="en-US" sz="1400" b="1" dirty="0">
                <a:solidFill>
                  <a:srgbClr val="3C5790"/>
                </a:solidFill>
              </a:rPr>
              <a:t> Origin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Open Source version of </a:t>
            </a:r>
            <a:r>
              <a:rPr lang="en-US" sz="1400" dirty="0" err="1">
                <a:solidFill>
                  <a:srgbClr val="3C5790"/>
                </a:solidFill>
              </a:rPr>
              <a:t>Openshift</a:t>
            </a:r>
            <a:endParaRPr lang="en-US" sz="1400" dirty="0">
              <a:solidFill>
                <a:srgbClr val="3C5790"/>
              </a:solidFill>
            </a:endParaRP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Community supported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676F2-048B-4572-93A0-84A89DE4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191000"/>
            <a:ext cx="35337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6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524000"/>
          </a:xfrm>
        </p:spPr>
        <p:txBody>
          <a:bodyPr/>
          <a:lstStyle/>
          <a:p>
            <a:r>
              <a:rPr lang="en-US" sz="1400" b="1" dirty="0">
                <a:solidFill>
                  <a:srgbClr val="3C5790"/>
                </a:solidFill>
              </a:rPr>
              <a:t>Apache Mesos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Open source platform 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Developed by Apache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Abstract the datacenter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1B58C-361D-4F53-8528-7E9A7A0F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4191000"/>
            <a:ext cx="4667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5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Container Orchestration</a:t>
            </a:r>
            <a:r>
              <a:rPr lang="ro-RO" dirty="0">
                <a:solidFill>
                  <a:schemeClr val="bg1"/>
                </a:solidFill>
              </a:rPr>
              <a:t>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76200" y="1981200"/>
            <a:ext cx="8686800" cy="1524000"/>
          </a:xfrm>
        </p:spPr>
        <p:txBody>
          <a:bodyPr/>
          <a:lstStyle/>
          <a:p>
            <a:r>
              <a:rPr lang="en-US" sz="1400" b="1" dirty="0" err="1">
                <a:solidFill>
                  <a:srgbClr val="3C5790"/>
                </a:solidFill>
              </a:rPr>
              <a:t>Mesophere</a:t>
            </a:r>
            <a:r>
              <a:rPr lang="en-US" sz="1400" dirty="0">
                <a:solidFill>
                  <a:srgbClr val="3C5790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Commercial version of Apache Mesos</a:t>
            </a:r>
          </a:p>
          <a:p>
            <a:pPr lvl="1"/>
            <a:r>
              <a:rPr lang="en-US" sz="1400" dirty="0">
                <a:solidFill>
                  <a:srgbClr val="3C5790"/>
                </a:solidFill>
              </a:rPr>
              <a:t>Popular option with large enterprises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ACB07-635A-4F74-A5B2-1F700519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3657600"/>
            <a:ext cx="5172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4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History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9F5A3-846F-427F-B00C-BDC1137B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58903"/>
            <a:ext cx="8534400" cy="48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000" dirty="0" err="1">
                <a:solidFill>
                  <a:schemeClr val="bg1">
                    <a:lumMod val="95000"/>
                  </a:schemeClr>
                </a:solidFill>
              </a:rPr>
              <a:t>Bibliography</a:t>
            </a:r>
            <a:endParaRPr lang="fr-CA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876800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http://en.wikipedia.org/wiki/Docker_%28software%29</a:t>
            </a:r>
            <a:endParaRPr lang="ro-RO" sz="1600" dirty="0">
              <a:solidFill>
                <a:schemeClr val="bg1"/>
              </a:solidFill>
            </a:endParaRPr>
          </a:p>
          <a:p>
            <a:r>
              <a:rPr lang="fr-CA" sz="1600" dirty="0">
                <a:solidFill>
                  <a:schemeClr val="bg1"/>
                </a:solidFill>
              </a:rPr>
              <a:t>Docker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Hands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on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Deploy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Administer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Docker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Platform</a:t>
            </a:r>
          </a:p>
          <a:p>
            <a:r>
              <a:rPr lang="fr-CA" sz="1600" dirty="0">
                <a:solidFill>
                  <a:schemeClr val="bg1"/>
                </a:solidFill>
              </a:rPr>
              <a:t>Docker for Java </a:t>
            </a:r>
            <a:r>
              <a:rPr lang="fr-CA" sz="1600" dirty="0" err="1">
                <a:solidFill>
                  <a:schemeClr val="bg1"/>
                </a:solidFill>
              </a:rPr>
              <a:t>Developers</a:t>
            </a:r>
            <a:r>
              <a:rPr lang="fr-CA" sz="1600" dirty="0">
                <a:solidFill>
                  <a:schemeClr val="bg1"/>
                </a:solidFill>
              </a:rPr>
              <a:t> – </a:t>
            </a:r>
            <a:r>
              <a:rPr lang="fr-CA" sz="1600" dirty="0" err="1">
                <a:solidFill>
                  <a:schemeClr val="bg1"/>
                </a:solidFill>
              </a:rPr>
              <a:t>Udemy</a:t>
            </a:r>
            <a:endParaRPr lang="fr-CA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https://docs.docker.com/compose/compose-file</a:t>
            </a:r>
            <a:endParaRPr lang="fr-CA" sz="1600" dirty="0">
              <a:solidFill>
                <a:schemeClr val="bg1"/>
              </a:solidFill>
            </a:endParaRPr>
          </a:p>
          <a:p>
            <a:endParaRPr lang="fr-CA" sz="1600" dirty="0">
              <a:solidFill>
                <a:schemeClr val="bg1"/>
              </a:solidFill>
            </a:endParaRPr>
          </a:p>
          <a:p>
            <a:endParaRPr lang="fr-CA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solidFill>
                  <a:schemeClr val="bg1"/>
                </a:solidFill>
              </a:rPr>
              <a:t>Architecture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1600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is a way of managing multiple containers on a single machine.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Fundamental support for containerization was included in the Linux 2.6.24 kernel to provide operating system-level virtualization and allow a single host to operate multiple isolated Linux instances, called Linux Containers (LXC).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LXC is based on Linux control groups (</a:t>
            </a:r>
            <a:r>
              <a:rPr lang="en-US" sz="1400" dirty="0" err="1">
                <a:solidFill>
                  <a:srgbClr val="3C5790"/>
                </a:solidFill>
              </a:rPr>
              <a:t>cgroups</a:t>
            </a:r>
            <a:r>
              <a:rPr lang="en-US" sz="1400" dirty="0">
                <a:solidFill>
                  <a:srgbClr val="3C5790"/>
                </a:solidFill>
              </a:rPr>
              <a:t>) where every control group can offer applications complete resource isolation (including processor, memory and I/O access).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600450"/>
            <a:ext cx="3510149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Architecture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1219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has client/server architecture.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client instructs the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daemon for all the container specific tasks.</a:t>
            </a:r>
          </a:p>
          <a:p>
            <a:r>
              <a:rPr lang="en-US" sz="1400" dirty="0">
                <a:solidFill>
                  <a:srgbClr val="3C5790"/>
                </a:solidFill>
              </a:rPr>
              <a:t>The communication between them is done by REST API.</a:t>
            </a:r>
            <a:endParaRPr lang="ro-RO" sz="1400" dirty="0">
              <a:solidFill>
                <a:srgbClr val="3C5790"/>
              </a:solidFill>
            </a:endParaRP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client and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daemon can be on the same host or different hosts.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200400"/>
            <a:ext cx="6405562" cy="354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Architecture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1600200"/>
          </a:xfrm>
        </p:spPr>
        <p:txBody>
          <a:bodyPr/>
          <a:lstStyle/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daemon is responsible for all container operations.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client can either be installed on the same host as </a:t>
            </a:r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daemon or in a different host.</a:t>
            </a:r>
          </a:p>
          <a:p>
            <a:r>
              <a:rPr lang="en-US" sz="1400" dirty="0" err="1">
                <a:solidFill>
                  <a:srgbClr val="3C5790"/>
                </a:solidFill>
              </a:rPr>
              <a:t>Docker</a:t>
            </a:r>
            <a:r>
              <a:rPr lang="en-US" sz="1400" dirty="0">
                <a:solidFill>
                  <a:srgbClr val="3C5790"/>
                </a:solidFill>
              </a:rPr>
              <a:t> has 3 internal components: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1. 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image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2. 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registry</a:t>
            </a:r>
          </a:p>
          <a:p>
            <a:r>
              <a:rPr lang="en-US" sz="1400" b="1" dirty="0">
                <a:solidFill>
                  <a:srgbClr val="3C5790"/>
                </a:solidFill>
              </a:rPr>
              <a:t>3. </a:t>
            </a:r>
            <a:r>
              <a:rPr lang="en-US" sz="1400" b="1" dirty="0" err="1">
                <a:solidFill>
                  <a:srgbClr val="3C5790"/>
                </a:solidFill>
              </a:rPr>
              <a:t>Docker</a:t>
            </a:r>
            <a:r>
              <a:rPr lang="en-US" sz="1400" b="1" dirty="0">
                <a:solidFill>
                  <a:srgbClr val="3C5790"/>
                </a:solidFill>
              </a:rPr>
              <a:t> container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520888"/>
            <a:ext cx="6629400" cy="31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Architecture (cont.)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33400"/>
          </a:xfrm>
        </p:spPr>
        <p:txBody>
          <a:bodyPr/>
          <a:lstStyle/>
          <a:p>
            <a:r>
              <a:rPr lang="en-US" sz="1400" dirty="0">
                <a:solidFill>
                  <a:srgbClr val="3C5790"/>
                </a:solidFill>
              </a:rPr>
              <a:t>A container is not a VM</a:t>
            </a:r>
            <a:endParaRPr lang="en-US" sz="1400" b="1" dirty="0">
              <a:solidFill>
                <a:srgbClr val="3C57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93BEA9-D69B-4F22-AB33-53C1FD49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1" y="2438400"/>
            <a:ext cx="749797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9109"/>
      </p:ext>
    </p:extLst>
  </p:cSld>
  <p:clrMapOvr>
    <a:masterClrMapping/>
  </p:clrMapOvr>
</p:sld>
</file>

<file path=ppt/theme/theme1.xml><?xml version="1.0" encoding="utf-8"?>
<a:theme xmlns:a="http://schemas.openxmlformats.org/drawingml/2006/main" name="1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143</Template>
  <TotalTime>15636</TotalTime>
  <Words>2797</Words>
  <Application>Microsoft Office PowerPoint</Application>
  <PresentationFormat>On-screen Show (4:3)</PresentationFormat>
  <Paragraphs>334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143</vt:lpstr>
      <vt:lpstr>Docker for Java developers</vt:lpstr>
      <vt:lpstr>Contents</vt:lpstr>
      <vt:lpstr>What is Docker?</vt:lpstr>
      <vt:lpstr>History</vt:lpstr>
      <vt:lpstr>History</vt:lpstr>
      <vt:lpstr>Architecture</vt:lpstr>
      <vt:lpstr>Architecture (cont.)</vt:lpstr>
      <vt:lpstr>Architecture (cont.)</vt:lpstr>
      <vt:lpstr>Architecture (cont.)</vt:lpstr>
      <vt:lpstr>Architecture (cont.)</vt:lpstr>
      <vt:lpstr>Features</vt:lpstr>
      <vt:lpstr>Features (cont.)</vt:lpstr>
      <vt:lpstr>Concepts</vt:lpstr>
      <vt:lpstr>Concepts (cont.)</vt:lpstr>
      <vt:lpstr>Core</vt:lpstr>
      <vt:lpstr>Core (cont.)</vt:lpstr>
      <vt:lpstr>Core (cont.)</vt:lpstr>
      <vt:lpstr>Core (cont.)</vt:lpstr>
      <vt:lpstr>Core (cont.)</vt:lpstr>
      <vt:lpstr>Core (cont.)</vt:lpstr>
      <vt:lpstr>Core (cont.)</vt:lpstr>
      <vt:lpstr>Docker File</vt:lpstr>
      <vt:lpstr>Docker File (cont.)</vt:lpstr>
      <vt:lpstr>Docker File (cont.)</vt:lpstr>
      <vt:lpstr>Docker File (cont.)</vt:lpstr>
      <vt:lpstr>Docker File (cont.)</vt:lpstr>
      <vt:lpstr>Docker File (cont.)</vt:lpstr>
      <vt:lpstr>Docker File (cont.)</vt:lpstr>
      <vt:lpstr>Common Commands</vt:lpstr>
      <vt:lpstr>Common Commands (cont.)</vt:lpstr>
      <vt:lpstr>Common Commands (cont.)</vt:lpstr>
      <vt:lpstr>Common Commands (cont.)</vt:lpstr>
      <vt:lpstr>Tools</vt:lpstr>
      <vt:lpstr>Tools (cont.)</vt:lpstr>
      <vt:lpstr>Tools (cont.)</vt:lpstr>
      <vt:lpstr>Tools (cont.)</vt:lpstr>
      <vt:lpstr>Tools (cont.)</vt:lpstr>
      <vt:lpstr>Tools (cont.)</vt:lpstr>
      <vt:lpstr>Tools (cont.)</vt:lpstr>
      <vt:lpstr>Tools (cont.)</vt:lpstr>
      <vt:lpstr>Tools (cont.)</vt:lpstr>
      <vt:lpstr>Tools (cont.)</vt:lpstr>
      <vt:lpstr>Container Orchestration</vt:lpstr>
      <vt:lpstr>Container Orchestration (cont.)</vt:lpstr>
      <vt:lpstr>Container Orchestration (cont.)</vt:lpstr>
      <vt:lpstr>Container Orchestration (cont.)</vt:lpstr>
      <vt:lpstr>Container Orchestration (cont.)</vt:lpstr>
      <vt:lpstr>Container Orchestration (cont.)</vt:lpstr>
      <vt:lpstr>Container Orchestration (cont.)</vt:lpstr>
      <vt:lpstr>Bibliography</vt:lpstr>
    </vt:vector>
  </TitlesOfParts>
  <Company>Computaris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Ionut Dima</dc:creator>
  <cp:lastModifiedBy>Ionut Dima</cp:lastModifiedBy>
  <cp:revision>814</cp:revision>
  <dcterms:created xsi:type="dcterms:W3CDTF">2012-04-12T06:19:17Z</dcterms:created>
  <dcterms:modified xsi:type="dcterms:W3CDTF">2020-07-05T12:17:16Z</dcterms:modified>
</cp:coreProperties>
</file>